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sldIdLst>
    <p:sldId id="256" r:id="rId3"/>
    <p:sldId id="257" r:id="rId4"/>
    <p:sldId id="259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2086972245" r:id="rId54"/>
    <p:sldId id="313" r:id="rId5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C31533-260E-EE96-6FFB-55256BDDC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1AE12E-AC61-C253-CBCC-F73D1792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34801-74E1-4CDB-BF4C-220C2CFC3717}" type="datetimeFigureOut">
              <a:rPr lang="zh-CN" altLang="en-US" smtClean="0"/>
              <a:t>2025/3/19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D4F92A-B556-F751-7182-BD402BB2F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F8473B-4C59-F14E-75CD-7F375AE8A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A510-7C2C-43DA-AE63-071BA9ADBB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84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512CC37-17C9-704D-A885-67AB46F6E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0"/>
            <a:ext cx="12192000" cy="68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15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13" hidden="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74250" y="5543872"/>
            <a:ext cx="4646237" cy="26161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 hidden="1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874250" y="5840143"/>
            <a:ext cx="4646237" cy="26161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8D0FD3D-D8E1-F443-9135-6C3EDC1587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98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6">
            <a:extLst>
              <a:ext uri="{FF2B5EF4-FFF2-40B4-BE49-F238E27FC236}">
                <a16:creationId xmlns:a16="http://schemas.microsoft.com/office/drawing/2014/main" id="{93E90A14-0543-4429-9B75-2CD3CFAC0D48}"/>
              </a:ext>
            </a:extLst>
          </p:cNvPr>
          <p:cNvCxnSpPr>
            <a:cxnSpLocks/>
          </p:cNvCxnSpPr>
          <p:nvPr userDrawn="1"/>
        </p:nvCxnSpPr>
        <p:spPr>
          <a:xfrm>
            <a:off x="758757" y="1080084"/>
            <a:ext cx="10749064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748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B59B1D-1A93-41E5-9DFA-0D518BF1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179" y="508000"/>
            <a:ext cx="10515600" cy="57208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cxnSp>
        <p:nvCxnSpPr>
          <p:cNvPr id="3" name="直线连接符 6">
            <a:extLst>
              <a:ext uri="{FF2B5EF4-FFF2-40B4-BE49-F238E27FC236}">
                <a16:creationId xmlns:a16="http://schemas.microsoft.com/office/drawing/2014/main" id="{929D341A-55AD-410B-A8C2-1A360DDF474D}"/>
              </a:ext>
            </a:extLst>
          </p:cNvPr>
          <p:cNvCxnSpPr>
            <a:cxnSpLocks/>
          </p:cNvCxnSpPr>
          <p:nvPr userDrawn="1"/>
        </p:nvCxnSpPr>
        <p:spPr>
          <a:xfrm>
            <a:off x="758757" y="1080084"/>
            <a:ext cx="10749064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22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16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F9BEDF14-B30E-7B44-8688-1BD5AEA5B3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0"/>
            <a:ext cx="12192000" cy="68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583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6">
            <a:extLst>
              <a:ext uri="{FF2B5EF4-FFF2-40B4-BE49-F238E27FC236}">
                <a16:creationId xmlns:a16="http://schemas.microsoft.com/office/drawing/2014/main" id="{69BB84A5-EEC7-491D-9861-502031F5BD1A}"/>
              </a:ext>
            </a:extLst>
          </p:cNvPr>
          <p:cNvCxnSpPr>
            <a:cxnSpLocks/>
          </p:cNvCxnSpPr>
          <p:nvPr userDrawn="1"/>
        </p:nvCxnSpPr>
        <p:spPr>
          <a:xfrm>
            <a:off x="758757" y="1080084"/>
            <a:ext cx="10749064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1F4EA403-B9E4-4FF4-AE99-0D38ADEC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4958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916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627312-CB9A-F394-9EC8-35B51C382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1D89E59-AF10-9161-7A9C-D2397E31B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1F99BF-2B42-9AB1-6FEB-0DBC0BA6A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1487-1B96-44DF-BB7A-1CD5F57781A2}" type="datetimeFigureOut">
              <a:rPr lang="zh-CN" altLang="en-US" smtClean="0"/>
              <a:t>2025/3/19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2FF128-1AFE-E1F3-261C-001233FD3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B1A915-B703-258A-53DF-67802C8C9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44ED-491A-46D9-BD05-4416061E4B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93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6"/>
          <p:cNvCxnSpPr/>
          <p:nvPr/>
        </p:nvCxnSpPr>
        <p:spPr>
          <a:xfrm>
            <a:off x="758757" y="1080084"/>
            <a:ext cx="10749064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38199" y="365125"/>
            <a:ext cx="9238861" cy="715010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rgbClr val="004687"/>
                </a:solidFill>
                <a:latin typeface="思源黑体 CN VF Medium" panose="020B0200000000000000" pitchFamily="34" charset="-122"/>
                <a:ea typeface="思源黑体 CN VF Medium" panose="020B0200000000000000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lang="en-US" altLang="zh-CN">
                <a:sym typeface="+mn-ea"/>
              </a:rPr>
              <a:t>Click to edit Master title style</a:t>
            </a:r>
            <a:endParaRPr dirty="0">
              <a:sym typeface="+mn-ea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1"/>
            <p:custDataLst>
              <p:tags r:id="rId1"/>
            </p:custDataLst>
          </p:nvPr>
        </p:nvSpPr>
        <p:spPr>
          <a:xfrm>
            <a:off x="757555" y="1320800"/>
            <a:ext cx="10750550" cy="4953000"/>
          </a:xfrm>
          <a:prstGeom prst="rect">
            <a:avLst/>
          </a:prstGeom>
        </p:spPr>
        <p:txBody>
          <a:bodyPr>
            <a:normAutofit/>
          </a:bodyPr>
          <a:lstStyle>
            <a:lvl1pPr marL="344488" indent="-344488" eaLnBrk="1" fontAlgn="auto" latinLnBrk="0" hangingPunct="1">
              <a:lnSpc>
                <a:spcPct val="110000"/>
              </a:lnSpc>
              <a:spcBef>
                <a:spcPts val="100"/>
              </a:spcBef>
              <a:spcAft>
                <a:spcPts val="600"/>
              </a:spcAft>
              <a:buSzPct val="100000"/>
              <a:buFont typeface="+mj-lt"/>
              <a:buAutoNum type="arabicPeriod"/>
              <a:defRPr sz="2400" b="0">
                <a:latin typeface="+mn-lt"/>
                <a:ea typeface="+mj-ea"/>
              </a:defRPr>
            </a:lvl1pPr>
            <a:lvl2pPr marL="512763" indent="-223838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kumimoji="0" lang="en-US" altLang="zh-CN" sz="20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j-ea"/>
                <a:cs typeface="思源宋体 CN VF Medium" charset="0"/>
                <a:sym typeface="+mn-ea"/>
              </a:defRPr>
            </a:lvl2pPr>
            <a:lvl3pPr marL="746125" indent="-233363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  <a:defRPr sz="1800">
                <a:latin typeface="+mn-lt"/>
                <a:ea typeface="+mj-ea"/>
              </a:defRPr>
            </a:lvl3pPr>
            <a:lvl4pPr marL="1027113" indent="-280988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 sz="1600">
                <a:latin typeface="+mn-lt"/>
              </a:defRPr>
            </a:lvl4pPr>
            <a:lvl5pPr marL="1203325" indent="-176213"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534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9A451AB-EDAD-DABD-1FFA-4B6F34078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FF8145-EAB8-4B3B-E8F6-76874C126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4067F5-A016-A4E4-7491-10A9FF769D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34801-74E1-4CDB-BF4C-220C2CFC3717}" type="datetimeFigureOut">
              <a:rPr lang="zh-CN" altLang="en-US" smtClean="0"/>
              <a:t>2025/3/19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145361-522C-829D-6AA2-A4C9358B6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EBFD95-3732-B255-6CD1-DC37FD7D9A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7A510-7C2C-43DA-AE63-071BA9ADBB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71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6211242-3413-2E42-B240-867762B5354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0"/>
            <a:ext cx="12192000" cy="685646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7B7684B-0AEA-1B45-920E-3FB56A7CB30D}"/>
              </a:ext>
            </a:extLst>
          </p:cNvPr>
          <p:cNvSpPr txBox="1">
            <a:spLocks/>
          </p:cNvSpPr>
          <p:nvPr userDrawn="1"/>
        </p:nvSpPr>
        <p:spPr>
          <a:xfrm>
            <a:off x="9002353" y="6493323"/>
            <a:ext cx="2742941" cy="3646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306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DD1ADB3-0752-4189-9BFC-5A14356DE914}" type="slidenum">
              <a:rPr lang="zh-CN" altLang="en-US" sz="900" smtClean="0"/>
              <a:pPr>
                <a:defRPr/>
              </a:pPr>
              <a:t>‹#›</a:t>
            </a:fld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282281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>
          <p15:clr>
            <a:srgbClr val="F26B43"/>
          </p15:clr>
        </p15:guide>
        <p15:guide id="2" pos="7257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31">
          <p15:clr>
            <a:srgbClr val="F26B43"/>
          </p15:clr>
        </p15:guide>
        <p15:guide id="6" orient="horz" pos="386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hyperlink" Target="https://www.xhsc.com.cn/category/%e5%ba%94%e7%94%a8%e6%96%b9%e6%a1%88/%e7%94%b5%e6%ba%90%e5%ba%94%e7%94%a8" TargetMode="External"/><Relationship Id="rId7" Type="http://schemas.openxmlformats.org/officeDocument/2006/relationships/image" Target="../media/image59.png"/><Relationship Id="rId2" Type="http://schemas.openxmlformats.org/officeDocument/2006/relationships/hyperlink" Target="https://www.xhsc.com.cn/%E4%BA%A7%E5%93%81%E7%BA%BF/%E7%94%B5%E6%9C%BA%E4%B8%8E%E7%94%B5%E6%BA%90%E6%8E%A7%E5%88%B6/hc32f334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04C6CB6-8708-DEB6-83E3-71F6E135E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FAC32FB-33B3-47A3-57F4-B2E5530131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91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DBEB425-2059-F547-02F5-9734663A9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EDABEF-F083-403B-0D6A-8BF08E8FE5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7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254A5D7-D62E-FF7B-C2C3-D5A487F4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HC32F334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产品简介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31B4F37-DF5C-EC9D-951E-E6B0CDE868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0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5358BAF-6073-234F-C870-9B49800F9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HC32F334</a:t>
            </a:r>
            <a:r>
              <a:rPr lang="zh-CN" altLang="en-US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主要产品特性与应用优势</a:t>
            </a:r>
            <a:r>
              <a:rPr lang="en-US" altLang="zh-CN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(1/2)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26A3C1C-416C-E077-8E15-49B62B1A90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2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E85EE8C-3D21-8701-DF38-138EDD91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HC32F334</a:t>
            </a:r>
            <a:r>
              <a:rPr lang="zh-CN" altLang="en-US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主要产品特性与应用优势</a:t>
            </a:r>
            <a:r>
              <a:rPr lang="en-US" altLang="zh-CN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(2/2)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2CDDBD-657B-EFF1-A698-313ABB4A0E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38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D8187B7-032C-133A-3C36-A8BDE89BF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HC32F334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产品简介系统运行性能提升示例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61F4A9-06AF-60DF-99D5-C3BDCF102D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61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3DED64F-0C55-7C59-D9C3-075FCC744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高精度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模块主要功能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0EBAB72-8E88-1D70-641F-E570F73DAD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26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3BC2FA9-FFAA-930E-9049-E7C9D952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高精度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系统框图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C3CBCBC-78AE-3A66-ACC6-5B6679E8D5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73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E25DF71-32E5-67AB-30E7-7381FAE64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FA52AD0-CABC-19A9-EA22-C2DA99E7DB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86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A28B3FC-7047-C087-8D97-AD9B4EF2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动作输出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灵活控制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输出波形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D8B5D31-5674-4129-3FE1-2043EDC6E9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15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638EBCF-30F6-F8F9-03D4-3E5C4E0E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DB3CD4-E3A3-0D6E-2B02-688B95B3D8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731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DEC7E06-F0C8-B25F-E21C-B42D32887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延迟空闲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保证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的完整性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BC4EF47-88D4-CFF8-43E2-88528F12D6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62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FCF6D61-D066-F852-398A-3D0890E64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D317796-9A21-D5B9-AE0B-7FEA3B8AA9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25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D655992-E5DC-6DA3-E0DA-03747AFF9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D2FDB8A-5C10-35D0-0FA0-F7B4C8EFD1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6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A65BCB6-0C98-3CE9-87CE-765889D62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丰富的普通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外设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47865A9-8135-A1C9-B7FB-91CFC4F1A0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99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18D5E36-9EA8-F861-A57B-E8E2998C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可编程逻辑阵列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PLA-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自定义逻辑运算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1FFEB3-3C8D-1C26-6C2C-EE2F8ABFE4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31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97CAD63-35BA-48F9-ADEB-02143AE84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DMA-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连锁传输：实现一次请求传输多个数据块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DBDD55C-602F-980B-0448-8E9C5BBD5E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5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21F57EF-4A3D-DFB3-9DDF-287F8B5F5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所有</a:t>
            </a:r>
            <a:r>
              <a:rPr lang="it-IT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GPIO 支持5V-tolerant IO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6D2FD8-BC04-6C13-645C-1C2B5CDD46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86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A3E7B71-3CE1-42BF-234D-2273B264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4BBE0BF-0D82-4096-C13C-382C5C5248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26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A538D92-624D-E238-41DA-25D6BD837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要点总结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9EB1EC6-BC6E-120F-61B8-48990600A8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4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F7892A3-64C0-F7E5-075A-9BCC9800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HC32F334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系列产品选型表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D62FD1-D500-5A1C-A67A-CC9DDFB783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34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8B5FFEE-6F33-04B9-E184-24181FC2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HC32F334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与行业相应产品的相对定位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90C671B-E4DF-73B8-B5DE-39593CBE73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69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B3C3C1A-DFFF-17F3-19D8-EE2D993BA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9668846-23C0-82DE-72D1-7D7D0D96C1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21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7FABF89-BE4F-CF59-F9BD-E01485AA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HC32F334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竞品对比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(1/2)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67FAE18-5C5D-19FC-4236-8CB70DD7DB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43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A9CA518-BA54-54E2-3447-E750B3AB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HC32F334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竞品对比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(2/2)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01A6DC0-8C69-E614-BAE0-F27AE4A7BC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18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03CCFE2-E361-2FFC-150C-CC2E9588D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获取更多信息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——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关注小华官网和公众号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CFC45FD-BA22-61AD-3822-AC3422FC0B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728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E487DAB-8693-1F27-C607-4D9B7F4A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8BADB4-4065-72B6-46B2-1165233A0D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08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F2B5383-8884-6039-FC37-D5916CA59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光伏微逆介绍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D48FCB4-1EEC-5915-9E5E-920C1A7246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676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B7077CF-19F6-660A-C5FB-63F32A7F5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常见微逆方案对比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B954BB8-1C7F-2749-3AD3-1B683887C3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91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8AFA153-72F8-05A1-F965-0836016E5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常见微逆方案对比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008E966-4F19-ABB7-B07B-ECDC1B5E21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085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BDE83E8-E3B3-542D-EB8B-39C447B7F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交错反激式微逆工作原理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F2244AF-CFBD-7F5D-79FF-CC0D341B4E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52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E8647C5-9B46-C85F-271E-C66F0DCAC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微逆方案与规格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298A71F-1CE5-292F-76E4-063EEEF8A7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18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AAFEAA3-7577-A349-BDF1-4F944FA17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微逆系统框图和主要性能优势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D3253C-0103-9F17-DF7A-234D299F22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8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6107DF9-63E9-3A30-B3BC-9ACB07552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微逆系统框图和主要性能优势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410E92-7909-5600-B21C-118515BCB8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20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7C0F209-9D29-9723-FA8E-1D92B4217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微逆控制方案介绍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2916221-1FE7-FD17-819E-A3E865B27A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712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2317711-2286-9307-100D-8A00FE24B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微逆关键实验波形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D897951-5023-344D-2C61-F214C55FBD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258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6620720-0AF0-CCED-3C0D-42E3292E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两相交错全桥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LLC+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同步整流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DE14218-5855-EFCF-5ECC-EA1C7CA510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806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90DAC72-6D83-0C6D-5DE4-671E64EF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LLC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系统框图和主要优势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E7233F9-1A15-A15F-6210-FB93A69DA2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91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A59BA76-1F2E-9DFC-0500-EBB5A964F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LLC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控制方案介绍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DB3F0C9-0688-73BA-AE4A-8374D009A3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664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CFD4EDE-5A4F-8C56-8A15-4C76AB461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ED53FFF-0A89-51CD-7AFB-80B5CD1AC2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22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79E8A95-0C79-6B92-1398-C41EA2466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6432AB4-86C5-BEE8-EA8F-FA4C2CDEF9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803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63E6CDF-2EF8-4782-6B46-39AECFDE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BF6CD13-75E8-630E-D7DC-14FF8096A9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52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2343326-72FB-154B-BD4A-45B19AF79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3851DD1-9E89-BFD9-0482-0A53649E1D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244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3EF6BB4-2513-27F9-207C-CABC8324A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两相交错无桥</a:t>
            </a:r>
            <a:r>
              <a:rPr kumimoji="1"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图腾柱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TCM_PFC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参考设计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D36C01-0466-FCB3-14F3-CEBA32D76E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897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CE7CBC3-B794-D7A1-6CBE-BB36B1E2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系统框图和主要性能优势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C49FF8-260A-0E17-BDBD-FC7E56907D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073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E8216F0-E841-760F-DB70-556592B6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TCM_PFC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控制方案介绍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63C3783-1BE7-2BBF-5F8C-A9C03ABF95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098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8762E43-8988-B48B-0D68-57B58DA4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DF75053-8A8F-1675-3727-3B12A6339D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028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DCC89A2-971C-EBD4-DF00-26EE85F05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TPFC</a:t>
            </a:r>
            <a:r>
              <a:rPr lang="zh-CN" altLang="en-US" sz="3200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关键实验波形</a:t>
            </a:r>
            <a:br>
              <a:rPr lang="en-US" altLang="zh-CN" sz="18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</a:b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4685300-4C93-F70B-AF87-3795900C29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947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DEADE84-564F-4CAA-3253-477E5243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双向</a:t>
            </a:r>
            <a:r>
              <a:rPr lang="en-US" altLang="zh-CN"/>
              <a:t>DC/DC-DAB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50DA888-D11C-83D4-391E-9E5DC5C039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34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6CE564B-5B79-492A-FBA7-7A3263DB3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双向</a:t>
            </a:r>
            <a:r>
              <a:rPr lang="en-US" altLang="zh-CN"/>
              <a:t>DC/DC-DAB</a:t>
            </a:r>
            <a:r>
              <a:rPr lang="zh-CN" altLang="en-US">
                <a:sym typeface="Times New Roman" panose="02020603050405020304" pitchFamily="18" charset="0"/>
              </a:rPr>
              <a:t>系统框图和主要性能优势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D67DFBD-D9E6-FE05-9C2F-3E4CBF06A5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585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340DDA7-4CF9-6464-E855-9741976E4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双向</a:t>
            </a:r>
            <a:r>
              <a:rPr lang="en-US" altLang="zh-CN"/>
              <a:t>DC/DC-DAB-</a:t>
            </a:r>
            <a:r>
              <a:rPr lang="zh-CN" altLang="en-US"/>
              <a:t>主要波形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2AA6BB-4401-BD87-01C0-18280AF23F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349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944FFF-F98D-E96C-6DB1-929833886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dirty="0"/>
              <a:t>数字能源已开发</a:t>
            </a:r>
            <a:r>
              <a:rPr lang="zh-CN" altLang="en-US"/>
              <a:t>主要方案</a:t>
            </a:r>
            <a:r>
              <a:rPr lang="en-US" altLang="zh-CN" dirty="0"/>
              <a:t>-</a:t>
            </a:r>
            <a:r>
              <a:rPr lang="zh-CN" altLang="en-US" dirty="0"/>
              <a:t>官网发布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82DC9F9-FC2D-5C12-0503-85427B042AB1}"/>
              </a:ext>
            </a:extLst>
          </p:cNvPr>
          <p:cNvSpPr txBox="1"/>
          <p:nvPr/>
        </p:nvSpPr>
        <p:spPr>
          <a:xfrm>
            <a:off x="1094874" y="1244689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VF" panose="020B0200000000000000" pitchFamily="34" charset="-122"/>
                <a:cs typeface="+mn-cs"/>
                <a:sym typeface="Times New Roman" panose="02020603050405020304" pitchFamily="18" charset="0"/>
                <a:hlinkClick r:id="rId2"/>
              </a:rPr>
              <a:t>HC32F334 -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VF" panose="020B0200000000000000" pitchFamily="34" charset="-122"/>
                <a:cs typeface="+mn-cs"/>
                <a:sym typeface="Times New Roman" panose="02020603050405020304" pitchFamily="18" charset="0"/>
                <a:hlinkClick r:id="rId2"/>
              </a:rPr>
              <a:t>小华半导体有限公司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VF" panose="020B0200000000000000" pitchFamily="34" charset="-122"/>
                <a:cs typeface="+mn-cs"/>
                <a:sym typeface="Times New Roman" panose="02020603050405020304" pitchFamily="18" charset="0"/>
                <a:hlinkClick r:id="rId2"/>
              </a:rPr>
              <a:t>(xhsc.com.cn)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思源黑体 CN VF" panose="020B0200000000000000" pitchFamily="34" charset="-122"/>
              <a:cs typeface="+mn-cs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C4F0F29-8F1C-D5C8-1B3E-A239CE0D5288}"/>
              </a:ext>
            </a:extLst>
          </p:cNvPr>
          <p:cNvSpPr txBox="1"/>
          <p:nvPr/>
        </p:nvSpPr>
        <p:spPr>
          <a:xfrm>
            <a:off x="1094874" y="1908832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VF" panose="020B0200000000000000" pitchFamily="34" charset="-122"/>
                <a:cs typeface="+mn-cs"/>
                <a:sym typeface="Times New Roman" panose="02020603050405020304" pitchFamily="18" charset="0"/>
                <a:hlinkClick r:id="rId3"/>
              </a:rPr>
              <a:t>电源应用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VF" panose="020B0200000000000000" pitchFamily="34" charset="-122"/>
                <a:cs typeface="+mn-cs"/>
                <a:sym typeface="Times New Roman" panose="02020603050405020304" pitchFamily="18" charset="0"/>
                <a:hlinkClick r:id="rId3"/>
              </a:rPr>
              <a:t>-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VF" panose="020B0200000000000000" pitchFamily="34" charset="-122"/>
                <a:cs typeface="+mn-cs"/>
                <a:sym typeface="Times New Roman" panose="02020603050405020304" pitchFamily="18" charset="0"/>
                <a:hlinkClick r:id="rId3"/>
              </a:rPr>
              <a:t>小华半导体有限公司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VF" panose="020B0200000000000000" pitchFamily="34" charset="-122"/>
                <a:cs typeface="+mn-cs"/>
                <a:sym typeface="Times New Roman" panose="02020603050405020304" pitchFamily="18" charset="0"/>
                <a:hlinkClick r:id="rId3"/>
              </a:rPr>
              <a:t>(xhsc.com.cn)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思源黑体 CN VF" panose="020B0200000000000000" pitchFamily="34" charset="-122"/>
              <a:cs typeface="+mn-cs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1DBB9F-F46B-3CDD-0A91-D0C8AD44E5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234"/>
          <a:stretch/>
        </p:blipFill>
        <p:spPr>
          <a:xfrm>
            <a:off x="3526232" y="2415942"/>
            <a:ext cx="2598226" cy="315193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1EFAFEE-B7D9-6660-2EAC-8147F19645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897"/>
          <a:stretch/>
        </p:blipFill>
        <p:spPr>
          <a:xfrm>
            <a:off x="297430" y="2415942"/>
            <a:ext cx="2772017" cy="33269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AF44747-CB93-4BAE-BF36-5E22FBC816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1243" y="2415942"/>
            <a:ext cx="1938293" cy="38857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5A3C499-2EA3-D7E8-EAD5-6A4D9612CC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6320" y="2415942"/>
            <a:ext cx="2948964" cy="184976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1C8E892-D1F9-947D-8232-6611DAB39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5096" y="4483582"/>
            <a:ext cx="2589088" cy="1922698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12" name="箭头: 下 11">
            <a:extLst>
              <a:ext uri="{FF2B5EF4-FFF2-40B4-BE49-F238E27FC236}">
                <a16:creationId xmlns:a16="http://schemas.microsoft.com/office/drawing/2014/main" id="{732DCD21-3912-D47E-7C8C-112757211AFA}"/>
              </a:ext>
            </a:extLst>
          </p:cNvPr>
          <p:cNvSpPr/>
          <p:nvPr/>
        </p:nvSpPr>
        <p:spPr>
          <a:xfrm>
            <a:off x="11407140" y="4160520"/>
            <a:ext cx="114300" cy="2743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思源黑体 CN VF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5163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2799585-3992-6DD4-3ACC-40A8763C5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87F2314-3C18-5391-2AA8-1B5F42EC62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860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主题5">
  <a:themeElements>
    <a:clrScheme name="自定义 2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04EA2"/>
      </a:accent1>
      <a:accent2>
        <a:srgbClr val="E60012"/>
      </a:accent2>
      <a:accent3>
        <a:srgbClr val="21ACCB"/>
      </a:accent3>
      <a:accent4>
        <a:srgbClr val="5484D0"/>
      </a:accent4>
      <a:accent5>
        <a:srgbClr val="828491"/>
      </a:accent5>
      <a:accent6>
        <a:srgbClr val="D5E9FF"/>
      </a:accent6>
      <a:hlink>
        <a:srgbClr val="004EA2"/>
      </a:hlink>
      <a:folHlink>
        <a:srgbClr val="D9D9D9"/>
      </a:folHlink>
    </a:clrScheme>
    <a:fontScheme name="albmvnrb">
      <a:majorFont>
        <a:latin typeface="Times New Roman"/>
        <a:ea typeface="思源黑体 CN VF"/>
        <a:cs typeface=""/>
      </a:majorFont>
      <a:minorFont>
        <a:latin typeface="Times New Roman"/>
        <a:ea typeface="思源黑体 CN VF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276</Words>
  <Application>Microsoft Office PowerPoint</Application>
  <PresentationFormat>宽屏</PresentationFormat>
  <Paragraphs>40</Paragraphs>
  <Slides>53</Slides>
  <Notes>0</Notes>
  <HiddenSlides>2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53</vt:i4>
      </vt:variant>
    </vt:vector>
  </HeadingPairs>
  <TitlesOfParts>
    <vt:vector size="61" baseType="lpstr">
      <vt:lpstr>等线</vt:lpstr>
      <vt:lpstr>等线 Light</vt:lpstr>
      <vt:lpstr>思源黑体 CN VF Medium</vt:lpstr>
      <vt:lpstr>Arial</vt:lpstr>
      <vt:lpstr>Times New Roman</vt:lpstr>
      <vt:lpstr>Wingdings</vt:lpstr>
      <vt:lpstr>Office 主题​​</vt:lpstr>
      <vt:lpstr>主题5</vt:lpstr>
      <vt:lpstr>PowerPoint 演示文稿</vt:lpstr>
      <vt:lpstr>PowerPoint 演示文稿</vt:lpstr>
      <vt:lpstr>HC32F334产品简介</vt:lpstr>
      <vt:lpstr>HC32F334主要产品特性与应用优势(1/2)</vt:lpstr>
      <vt:lpstr>HC32F334主要产品特性与应用优势(2/2)</vt:lpstr>
      <vt:lpstr>HC32F334产品简介系统运行性能提升示例</vt:lpstr>
      <vt:lpstr>高精度PWM模块主要功能</vt:lpstr>
      <vt:lpstr>高精度PWM系统框图</vt:lpstr>
      <vt:lpstr>PowerPoint 演示文稿</vt:lpstr>
      <vt:lpstr>动作输出-灵活控制PWM输出波形</vt:lpstr>
      <vt:lpstr>PowerPoint 演示文稿</vt:lpstr>
      <vt:lpstr>延迟空闲-保证PWM的完整性</vt:lpstr>
      <vt:lpstr>PowerPoint 演示文稿</vt:lpstr>
      <vt:lpstr>PowerPoint 演示文稿</vt:lpstr>
      <vt:lpstr>丰富的普通PWM外设</vt:lpstr>
      <vt:lpstr>可编程逻辑阵列PLA-自定义逻辑运算</vt:lpstr>
      <vt:lpstr>DMA-连锁传输：实现一次请求传输多个数据块</vt:lpstr>
      <vt:lpstr>所有GPIO 支持5V-tolerant IO</vt:lpstr>
      <vt:lpstr>PowerPoint 演示文稿</vt:lpstr>
      <vt:lpstr>要点总结</vt:lpstr>
      <vt:lpstr>HC32F334系列产品选型表</vt:lpstr>
      <vt:lpstr>HC32F334与行业相应产品的相对定位</vt:lpstr>
      <vt:lpstr>PowerPoint 演示文稿</vt:lpstr>
      <vt:lpstr>HC32F334竞品对比(1/2)</vt:lpstr>
      <vt:lpstr>HC32F334竞品对比(2/2)</vt:lpstr>
      <vt:lpstr>获取更多信息——关注小华官网和公众号</vt:lpstr>
      <vt:lpstr>PowerPoint 演示文稿</vt:lpstr>
      <vt:lpstr>光伏微逆介绍</vt:lpstr>
      <vt:lpstr>常见微逆方案对比</vt:lpstr>
      <vt:lpstr>常见微逆方案对比</vt:lpstr>
      <vt:lpstr>交错反激式微逆工作原理</vt:lpstr>
      <vt:lpstr>微逆方案与规格</vt:lpstr>
      <vt:lpstr>微逆系统框图和主要性能优势</vt:lpstr>
      <vt:lpstr>微逆系统框图和主要性能优势</vt:lpstr>
      <vt:lpstr>微逆控制方案介绍</vt:lpstr>
      <vt:lpstr>微逆关键实验波形</vt:lpstr>
      <vt:lpstr>两相交错全桥LLC+同步整流</vt:lpstr>
      <vt:lpstr>LLC系统框图和主要优势</vt:lpstr>
      <vt:lpstr>LLC控制方案介绍</vt:lpstr>
      <vt:lpstr>PowerPoint 演示文稿</vt:lpstr>
      <vt:lpstr>PowerPoint 演示文稿</vt:lpstr>
      <vt:lpstr>PowerPoint 演示文稿</vt:lpstr>
      <vt:lpstr>PowerPoint 演示文稿</vt:lpstr>
      <vt:lpstr>两相交错无桥图腾柱TCM_PFC参考设计</vt:lpstr>
      <vt:lpstr>系统框图和主要性能优势</vt:lpstr>
      <vt:lpstr>TCM_PFC控制方案介绍</vt:lpstr>
      <vt:lpstr>PowerPoint 演示文稿</vt:lpstr>
      <vt:lpstr>TPFC关键实验波形 </vt:lpstr>
      <vt:lpstr>双向DC/DC-DAB</vt:lpstr>
      <vt:lpstr>双向DC/DC-DAB系统框图和主要性能优势</vt:lpstr>
      <vt:lpstr>双向DC/DC-DAB-主要波形</vt:lpstr>
      <vt:lpstr>数字能源已开发主要方案-官网发布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刘斌</dc:creator>
  <cp:lastModifiedBy>刘斌</cp:lastModifiedBy>
  <cp:revision>3</cp:revision>
  <dcterms:created xsi:type="dcterms:W3CDTF">2025-03-07T03:37:25Z</dcterms:created>
  <dcterms:modified xsi:type="dcterms:W3CDTF">2025-03-19T06:42:05Z</dcterms:modified>
</cp:coreProperties>
</file>