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256" r:id="rId2"/>
    <p:sldId id="257" r:id="rId3"/>
    <p:sldId id="258" r:id="rId4"/>
    <p:sldId id="261" r:id="rId5"/>
    <p:sldId id="262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086972008" r:id="rId27"/>
    <p:sldId id="285" r:id="rId28"/>
    <p:sldId id="286" r:id="rId29"/>
    <p:sldId id="287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300" r:id="rId42"/>
    <p:sldId id="301" r:id="rId43"/>
    <p:sldId id="302" r:id="rId44"/>
    <p:sldId id="303" r:id="rId45"/>
    <p:sldId id="304" r:id="rId46"/>
    <p:sldId id="306" r:id="rId47"/>
    <p:sldId id="2086972014" r:id="rId48"/>
    <p:sldId id="308" r:id="rId49"/>
    <p:sldId id="309" r:id="rId5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56" autoAdjust="0"/>
    <p:restoredTop sz="94660"/>
  </p:normalViewPr>
  <p:slideViewPr>
    <p:cSldViewPr snapToGrid="0">
      <p:cViewPr varScale="1">
        <p:scale>
          <a:sx n="62" d="100"/>
          <a:sy n="62" d="100"/>
        </p:scale>
        <p:origin x="82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EAE9A8-1144-470E-B0CA-8994AF8BBDF9}" type="datetimeFigureOut">
              <a:rPr lang="zh-CN" altLang="en-US" smtClean="0"/>
              <a:t>2024/9/6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6DBE49-BC22-415C-BCF8-DD12AA37D4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3459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6DBE49-BC22-415C-BCF8-DD12AA37D4D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6935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F85276-C3C1-77C1-B3C5-C44622A82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13D898D-4BB7-FCCE-598F-E85F662C9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D60F7-C900-441C-A3FC-AB56F8493B5A}" type="datetimeFigureOut">
              <a:rPr lang="zh-CN" altLang="en-US" smtClean="0"/>
              <a:t>2024/9/6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DD3B7B8-0463-C9BD-183E-4D412B83E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24F58B3-B2C4-C8F6-775D-B5EA0A762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FE048-6C41-4F3A-9F1B-A9C692D347A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6317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B59B1D-1A93-41E5-9DFA-0D518BF18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179" y="508000"/>
            <a:ext cx="10515600" cy="57208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cxnSp>
        <p:nvCxnSpPr>
          <p:cNvPr id="3" name="直线连接符 6">
            <a:extLst>
              <a:ext uri="{FF2B5EF4-FFF2-40B4-BE49-F238E27FC236}">
                <a16:creationId xmlns:a16="http://schemas.microsoft.com/office/drawing/2014/main" id="{929D341A-55AD-410B-A8C2-1A360DDF474D}"/>
              </a:ext>
            </a:extLst>
          </p:cNvPr>
          <p:cNvCxnSpPr>
            <a:cxnSpLocks/>
          </p:cNvCxnSpPr>
          <p:nvPr userDrawn="1"/>
        </p:nvCxnSpPr>
        <p:spPr>
          <a:xfrm>
            <a:off x="758757" y="1080084"/>
            <a:ext cx="10749064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8074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DAC80ACF-8865-3A57-5F7A-D93F8C3B2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BCDE5EA-CFEF-1301-04BB-5F45B05B23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E969018-7880-0892-1C82-21F41F054D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6D60F7-C900-441C-A3FC-AB56F8493B5A}" type="datetimeFigureOut">
              <a:rPr lang="zh-CN" altLang="en-US" smtClean="0"/>
              <a:t>2024/9/6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244A737-8373-5272-3414-54BBEDD2F7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B98ABC2-0134-7D95-4515-0AFA85BA30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DFE048-6C41-4F3A-9F1B-A9C692D347A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3998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hyperlink" Target="https://www.xhsc.com.cn/category/%e5%ba%94%e7%94%a8%e6%96%b9%e6%a1%88/%e7%94%b5%e6%ba%90%e5%ba%94%e7%94%a8" TargetMode="External"/><Relationship Id="rId7" Type="http://schemas.openxmlformats.org/officeDocument/2006/relationships/image" Target="../media/image29.png"/><Relationship Id="rId2" Type="http://schemas.openxmlformats.org/officeDocument/2006/relationships/hyperlink" Target="https://www.xhsc.com.cn/%E4%BA%A7%E5%93%81%E7%BA%BF/%E7%94%B5%E6%9C%BA%E4%B8%8E%E7%94%B5%E6%BA%90%E6%8E%A7%E5%88%B6/hc32f334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hyperlink" Target="https://www.xhsc.com.cn/category/%e5%ba%94%e7%94%a8%e6%96%b9%e6%a1%88/%e7%94%b5%e6%ba%90%e5%ba%94%e7%94%a8" TargetMode="External"/><Relationship Id="rId7" Type="http://schemas.openxmlformats.org/officeDocument/2006/relationships/image" Target="../media/image29.png"/><Relationship Id="rId2" Type="http://schemas.openxmlformats.org/officeDocument/2006/relationships/hyperlink" Target="https://www.xhsc.com.cn/%E4%BA%A7%E5%93%81%E7%BA%BF/%E7%94%B5%E6%9C%BA%E4%B8%8E%E7%94%B5%E6%BA%90%E6%8E%A7%E5%88%B6/hc32f334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EFAFE2CE-07EF-3257-49E9-CE30EDA7A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9907422-6858-A7EF-7A74-537C48D081D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72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90140619-7DBE-227E-B38F-0C889E8FB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2F56F3F-D06C-21D8-42CF-AD26D68B061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726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AF8A1B0E-6F97-4C81-948E-B7FCEEF9B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HC32F334</a:t>
            </a:r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产品简介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86E1E9E-B5CF-0938-7710-1F541ED711B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179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3BC5D23E-7B3A-2CD3-CB9F-410076EFE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200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</a:rPr>
              <a:t>HC32F334</a:t>
            </a:r>
            <a:r>
              <a:rPr lang="zh-CN" altLang="en-US" sz="3200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</a:rPr>
              <a:t>主要产品特性与应用优势</a:t>
            </a:r>
            <a:r>
              <a:rPr lang="en-US" altLang="zh-CN" sz="3200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</a:rPr>
              <a:t>(1/2)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B538DF3-61A5-FEDE-7C44-9FFB58B716B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675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D5DECBC5-0EA2-11EB-DD5F-0FBC05DEA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200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</a:rPr>
              <a:t>HC32F334</a:t>
            </a:r>
            <a:r>
              <a:rPr lang="zh-CN" altLang="en-US" sz="3200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</a:rPr>
              <a:t>主要产品特性与应用优势</a:t>
            </a:r>
            <a:r>
              <a:rPr lang="en-US" altLang="zh-CN" sz="3200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</a:rPr>
              <a:t>(2/2)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9029613-A182-F49F-B5C4-6887DCF2C41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048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4C255F6D-1E2C-E5B1-D7A8-9AF39F499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HC32F334</a:t>
            </a:r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产品简介系统运行性能提升示例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6B39C02-1B3A-B11D-3CAB-D3580DA2098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2164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BB8BBA89-E64E-9D47-3274-3285DFFF1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高精度</a:t>
            </a:r>
            <a:r>
              <a:rPr lang="en-US" altLang="zh-CN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PWM</a:t>
            </a:r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模块主要功能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CE9F888-B464-3D8D-DB18-11CBEC929E4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5021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D604F12C-68ED-491B-14E7-1694593C7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高精度</a:t>
            </a:r>
            <a:r>
              <a:rPr lang="en-US" altLang="zh-CN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PWM</a:t>
            </a:r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系统框图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CA8E7CD-C874-E55E-7E89-B0080954C8C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957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DC95F3EB-2AFA-2FDF-F9B9-A20C37729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995E482-EB02-2FB2-7389-56054FD2BB5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7620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081C72E7-0BBC-49FA-B94B-010CAAE5B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动作输出</a:t>
            </a:r>
            <a:r>
              <a:rPr lang="en-US" altLang="zh-CN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-</a:t>
            </a:r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灵活控制</a:t>
            </a:r>
            <a:r>
              <a:rPr lang="en-US" altLang="zh-CN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PWM</a:t>
            </a:r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输出波形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378886C-5982-84B5-370F-578D3BE6D3F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8483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8A017ED3-8D03-6693-572F-BB801B8C3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B8FF1EB-3445-05A2-E0F2-FEAD19482C6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7679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59318B52-9BF2-2B48-DBD9-407911BC4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延迟空闲</a:t>
            </a:r>
            <a:r>
              <a:rPr lang="en-US" altLang="zh-CN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-</a:t>
            </a:r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保证</a:t>
            </a:r>
            <a:r>
              <a:rPr lang="en-US" altLang="zh-CN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PWM</a:t>
            </a:r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的完整性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24DBE7A-E904-242C-E6BB-CD4DAB13347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369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E2F02DF4-F982-688A-0A3C-17CCC49FA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506BF0A-2CA7-6882-BE1C-967675550AF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1575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EF32507B-9D0A-DD01-27C6-77D264890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3BA2FA7-149F-9864-A481-A29E984D492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7374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0B3B2894-93E0-0656-3129-21829B9F6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丰富的普通</a:t>
            </a:r>
            <a:r>
              <a:rPr lang="en-US" altLang="zh-CN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PWM</a:t>
            </a:r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外设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83F0336-F5BE-BE7D-6FFB-96CB14DDE36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7495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D93F8F56-33E1-7F9D-23FD-90726953D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可编程逻辑阵列</a:t>
            </a:r>
            <a:r>
              <a:rPr lang="en-US" altLang="zh-CN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PLA-</a:t>
            </a:r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自定义逻辑运算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E46EB54-F635-BB57-AAE6-0DD1302FEE8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7062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6D9900F1-0EFD-A7BF-D58F-AD9753A19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DMA-</a:t>
            </a:r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连锁传输：实现一次请求传输多个数据块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F309138-4867-F747-18D1-E6ADB3D5046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88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6B5C7776-34E0-ACE8-DE82-965768D94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所有</a:t>
            </a:r>
            <a:r>
              <a:rPr lang="it-IT" altLang="zh-CN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GPIO 支持5V-tolerant IO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48B3D3A-0C2C-924A-BC43-AB6A5ACE391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0674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B28F32C6-D545-A331-BF85-D569F382F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A4FC4D1-FD3F-BD15-52B3-D3BED0FABA6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6527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0A9A1F19-FFF5-2164-D63B-79C2BDFD5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要点总结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2AEB2E1-458C-CD4C-3448-4BF12C92ED8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7160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AC4B179C-A839-9B5B-BCEA-C51142FC2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HC32F334</a:t>
            </a:r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系列产品选型表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19232E3-556D-0C99-CD21-C8329B387DE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6049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0321AE82-7A84-CE23-AA70-EA3491C0B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HC32F334</a:t>
            </a: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与行业相应产品的相对定位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6DD68F8-58D4-0BCC-A1EC-3469FDDD32C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8502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17DA0FE7-D09B-73ED-77CD-D3A0B77A0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C8B7B43-AE1E-5DC4-9FE3-88D6C41A434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7832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3AE040EF-225C-59B2-6CA5-65935A808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HC32F334</a:t>
            </a: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竞品对比</a:t>
            </a:r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(1/2)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AC4437F-0036-FD09-1408-A732ABFD3C1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6160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32305F1B-761F-F4A8-415A-A35D0B7BE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HC32F334</a:t>
            </a: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竞品对比</a:t>
            </a:r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(2/2)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70E0AC5-324E-833E-E9E9-F6260B9502F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6203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7F911ACC-BB13-2974-BD08-4AC82AE77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</a:rPr>
              <a:t>获取更多信息</a:t>
            </a:r>
            <a:r>
              <a:rPr lang="en-US" altLang="zh-CN" dirty="0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</a:rPr>
              <a:t>——</a:t>
            </a:r>
            <a:r>
              <a:rPr lang="zh-CN" altLang="en-US" dirty="0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</a:rPr>
              <a:t>关注小华官网和公众号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B9A05B9-B2D7-84C1-96BA-DAFB2E4072E9}"/>
              </a:ext>
            </a:extLst>
          </p:cNvPr>
          <p:cNvSpPr txBox="1"/>
          <p:nvPr/>
        </p:nvSpPr>
        <p:spPr>
          <a:xfrm>
            <a:off x="1094874" y="1244689"/>
            <a:ext cx="60976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  <a:hlinkClick r:id="rId2"/>
              </a:rPr>
              <a:t>HC32F334 - </a:t>
            </a:r>
            <a:r>
              <a:rPr lang="zh-CN" altLang="en-US" dirty="0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  <a:hlinkClick r:id="rId2"/>
              </a:rPr>
              <a:t>小华半导体有限公司 </a:t>
            </a:r>
            <a:r>
              <a:rPr lang="en-US" altLang="zh-CN" dirty="0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  <a:hlinkClick r:id="rId2"/>
              </a:rPr>
              <a:t>(xhsc.com.cn)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sym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990BFC0-87A7-48FD-5616-5AF637F948EF}"/>
              </a:ext>
            </a:extLst>
          </p:cNvPr>
          <p:cNvSpPr txBox="1"/>
          <p:nvPr/>
        </p:nvSpPr>
        <p:spPr>
          <a:xfrm>
            <a:off x="1094874" y="1908832"/>
            <a:ext cx="60976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  <a:hlinkClick r:id="rId3"/>
              </a:rPr>
              <a:t>电源应用 </a:t>
            </a:r>
            <a:r>
              <a:rPr lang="en-US" altLang="zh-CN" dirty="0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  <a:hlinkClick r:id="rId3"/>
              </a:rPr>
              <a:t>- </a:t>
            </a:r>
            <a:r>
              <a:rPr lang="zh-CN" altLang="en-US" dirty="0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  <a:hlinkClick r:id="rId3"/>
              </a:rPr>
              <a:t>小华半导体有限公司 </a:t>
            </a:r>
            <a:r>
              <a:rPr lang="en-US" altLang="zh-CN" dirty="0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  <a:hlinkClick r:id="rId3"/>
              </a:rPr>
              <a:t>(xhsc.com.cn)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sym typeface="Times New Roman" panose="02020603050405020304" pitchFamily="18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3192427-08DD-4FCE-FBC1-860A2DF7ABA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8234"/>
          <a:stretch/>
        </p:blipFill>
        <p:spPr>
          <a:xfrm>
            <a:off x="3546745" y="2415942"/>
            <a:ext cx="2598226" cy="315193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E4589F83-D8F7-3499-E25A-6A5F0CED05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7859" y="2184934"/>
            <a:ext cx="3038638" cy="1948136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D9A22640-5DAC-BC25-8C46-421FBE9AE7C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47897"/>
          <a:stretch/>
        </p:blipFill>
        <p:spPr>
          <a:xfrm>
            <a:off x="297430" y="2415942"/>
            <a:ext cx="2772017" cy="3326913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5822D8CD-492E-35CB-7A7F-E6970E6E72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2269" y="2415942"/>
            <a:ext cx="1938293" cy="3885795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6A28B621-46AE-CF3D-1067-5A0428EBF8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21002" y="4833507"/>
            <a:ext cx="1976117" cy="1549797"/>
          </a:xfrm>
          <a:prstGeom prst="rect">
            <a:avLst/>
          </a:prstGeom>
        </p:spPr>
      </p:pic>
      <p:sp>
        <p:nvSpPr>
          <p:cNvPr id="20" name="箭头: 下 19">
            <a:extLst>
              <a:ext uri="{FF2B5EF4-FFF2-40B4-BE49-F238E27FC236}">
                <a16:creationId xmlns:a16="http://schemas.microsoft.com/office/drawing/2014/main" id="{7546D642-786A-C444-C965-2E6BB07E3C2A}"/>
              </a:ext>
            </a:extLst>
          </p:cNvPr>
          <p:cNvSpPr/>
          <p:nvPr/>
        </p:nvSpPr>
        <p:spPr>
          <a:xfrm>
            <a:off x="10135404" y="4109987"/>
            <a:ext cx="394635" cy="5967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思源黑体 CN VF" panose="020B0200000000000000" pitchFamily="34" charset="-122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07135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E59874EC-DBBD-CE6C-11A4-FB7F7B438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33850B8-1F29-EA2C-E817-4FC74B8B3AB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7934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5D2CEA17-BD60-7188-B27A-F064DA28E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</a:rPr>
              <a:t>光伏微逆介绍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1C4CE3B-6C65-AC8B-5F71-9FA884E1BDF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0945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42168612-0E3F-CBFD-A29F-B98C5F818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</a:rPr>
              <a:t>常见微逆方案对比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1641BE2-9F4C-0D35-3A5B-5061FA3B664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607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910F0AF5-FC79-C457-6D84-9150B2415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</a:rPr>
              <a:t>交错反激式微逆工作原理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E5DFA3B-8882-2CF8-21C0-284476C5035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3747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5D589961-783A-1754-31CA-4E24F0DDC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微逆方案与规格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150EB8A-7018-A4BA-DC19-7C65CA468B0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2307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CEE5B148-ADAF-F01E-42F7-823B63418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微逆系统框图和主要性能优势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E5A4B69-F2FE-C696-4D78-941C8F4E941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2521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63CBF85E-3894-224D-E570-198EC1B76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微逆系统框图和主要性能优势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85BF13E-8003-EE7B-6158-7E704195719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8515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CA38066F-3660-5BD3-3F64-24D07BE7E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微逆控制方案介绍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85613A4-94D1-314C-5621-419FE839291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6779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9C08D159-60C6-33AF-D9E8-D97A81DBF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微逆关键实验波形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B4A37FA-190C-080E-38B0-11B3E9BB800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145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C68D8A34-97B5-104D-E19D-D71CFF1BB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两相交错全桥</a:t>
            </a:r>
            <a:r>
              <a:rPr lang="en-US" altLang="zh-CN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LLC+</a:t>
            </a:r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同步整流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8716175-6445-2A95-1F07-9881D775219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1022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38FD95A6-DF23-F68B-A02E-D55A5C0A3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LLC</a:t>
            </a:r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系统框图和主要优势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C51BC9E-EE02-6933-7DDC-E25E360C752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5296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1515FD5B-333E-ECC1-E1B3-8CC8F5101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LLC</a:t>
            </a:r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控制方案介绍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9ADDAB8-8C9B-77B3-DDBB-3A7DC7F3CDF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5206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F25A8DBE-FD14-008C-0D50-9FFEB3A37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FA592FD-EF7A-FC00-E039-624C89BFF64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9194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DC2242D8-BB1F-8B69-AB85-1BD06CCA5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2DD4DE0-6BCC-0413-30A1-C845936E149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6112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A2154D9F-E8F6-C0BB-C8D9-BD6C47047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B7FD9BB-A46C-0AAA-8C3A-DBA28F356E4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2339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2D9F4286-B623-9F53-B63C-5787E19B4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4CD68ED-25C0-737C-F323-2854239D4D9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33353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B6C340C9-5F1A-7C96-1043-095BCD925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</a:rPr>
              <a:t>两相交错无桥</a:t>
            </a:r>
            <a:r>
              <a:rPr kumimoji="1" lang="zh-CN" altLang="en-US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</a:rPr>
              <a:t>图腾柱</a:t>
            </a:r>
            <a:r>
              <a:rPr lang="en-US" altLang="zh-CN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</a:rPr>
              <a:t>TCM_PFC</a:t>
            </a:r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</a:rPr>
              <a:t>参考设计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57C4A43-3C48-5057-1761-1976A8E78BB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01903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1D2A7F7C-1B02-3C33-A976-7A75D207F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系统框图和主要性能优势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8652FDD-0AD3-DF82-D8A5-A949CBB7F86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0165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FD07B4DF-0A3A-EB77-C827-5A20F818E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</a:rPr>
              <a:t>TCM_PFC</a:t>
            </a:r>
            <a:r>
              <a:rPr lang="zh-CN" altLang="en-US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</a:rPr>
              <a:t>控制方案介绍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BBEBE3B-F0D5-52D7-11C4-4533322A4B4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9386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FBD427D3-9616-8FFD-8FA0-07822AC83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TPFC</a:t>
            </a:r>
            <a:r>
              <a:rPr lang="zh-CN" altLang="en-US" sz="3200">
                <a:latin typeface="Times New Roman" panose="02020603050405020304" pitchFamily="18" charset="0"/>
                <a:ea typeface="思源黑体 CN VF" panose="020B0200000000000000" pitchFamily="34" charset="-122"/>
                <a:cs typeface="+mn-ea"/>
                <a:sym typeface="Times New Roman" panose="02020603050405020304" pitchFamily="18" charset="0"/>
              </a:rPr>
              <a:t>关键实验波形</a:t>
            </a:r>
            <a:br>
              <a:rPr lang="en-US" altLang="zh-CN" sz="1800" b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</a:rPr>
            </a:b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30194ED-35B0-F1DA-8042-12A737C3E6E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73698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7F911ACC-BB13-2974-BD08-4AC82AE77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</a:rPr>
              <a:t>获取更多信息</a:t>
            </a:r>
            <a:r>
              <a:rPr lang="en-US" altLang="zh-CN" dirty="0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</a:rPr>
              <a:t>——</a:t>
            </a:r>
            <a:r>
              <a:rPr lang="zh-CN" altLang="en-US" dirty="0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</a:rPr>
              <a:t>关注小华官网和立创商城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B9A05B9-B2D7-84C1-96BA-DAFB2E4072E9}"/>
              </a:ext>
            </a:extLst>
          </p:cNvPr>
          <p:cNvSpPr txBox="1"/>
          <p:nvPr/>
        </p:nvSpPr>
        <p:spPr>
          <a:xfrm>
            <a:off x="1094874" y="1244689"/>
            <a:ext cx="60976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  <a:hlinkClick r:id="rId2"/>
              </a:rPr>
              <a:t>HC32F334 - </a:t>
            </a:r>
            <a:r>
              <a:rPr lang="zh-CN" altLang="en-US" dirty="0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  <a:hlinkClick r:id="rId2"/>
              </a:rPr>
              <a:t>小华半导体有限公司 </a:t>
            </a:r>
            <a:r>
              <a:rPr lang="en-US" altLang="zh-CN" dirty="0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  <a:hlinkClick r:id="rId2"/>
              </a:rPr>
              <a:t>(xhsc.com.cn)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sym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990BFC0-87A7-48FD-5616-5AF637F948EF}"/>
              </a:ext>
            </a:extLst>
          </p:cNvPr>
          <p:cNvSpPr txBox="1"/>
          <p:nvPr/>
        </p:nvSpPr>
        <p:spPr>
          <a:xfrm>
            <a:off x="1094874" y="1908832"/>
            <a:ext cx="60976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  <a:hlinkClick r:id="rId3"/>
              </a:rPr>
              <a:t>电源应用 </a:t>
            </a:r>
            <a:r>
              <a:rPr lang="en-US" altLang="zh-CN" dirty="0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  <a:hlinkClick r:id="rId3"/>
              </a:rPr>
              <a:t>- </a:t>
            </a:r>
            <a:r>
              <a:rPr lang="zh-CN" altLang="en-US" dirty="0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  <a:hlinkClick r:id="rId3"/>
              </a:rPr>
              <a:t>小华半导体有限公司 </a:t>
            </a:r>
            <a:r>
              <a:rPr lang="en-US" altLang="zh-CN" dirty="0">
                <a:latin typeface="Times New Roman" panose="02020603050405020304" pitchFamily="18" charset="0"/>
                <a:ea typeface="思源黑体 CN VF" panose="020B0200000000000000" pitchFamily="34" charset="-122"/>
                <a:sym typeface="Times New Roman" panose="02020603050405020304" pitchFamily="18" charset="0"/>
                <a:hlinkClick r:id="rId3"/>
              </a:rPr>
              <a:t>(xhsc.com.cn)</a:t>
            </a:r>
            <a:endParaRPr lang="zh-CN" altLang="en-US" dirty="0">
              <a:latin typeface="Times New Roman" panose="02020603050405020304" pitchFamily="18" charset="0"/>
              <a:ea typeface="思源黑体 CN VF" panose="020B0200000000000000" pitchFamily="34" charset="-122"/>
              <a:sym typeface="Times New Roman" panose="02020603050405020304" pitchFamily="18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3192427-08DD-4FCE-FBC1-860A2DF7ABA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8234"/>
          <a:stretch/>
        </p:blipFill>
        <p:spPr>
          <a:xfrm>
            <a:off x="3546745" y="2415942"/>
            <a:ext cx="2598226" cy="315193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E4589F83-D8F7-3499-E25A-6A5F0CED05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7859" y="2184934"/>
            <a:ext cx="3038638" cy="1948136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D9A22640-5DAC-BC25-8C46-421FBE9AE7C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47897"/>
          <a:stretch/>
        </p:blipFill>
        <p:spPr>
          <a:xfrm>
            <a:off x="297430" y="2415942"/>
            <a:ext cx="2772017" cy="3326913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5822D8CD-492E-35CB-7A7F-E6970E6E72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2269" y="2415942"/>
            <a:ext cx="1938293" cy="3885795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6A28B621-46AE-CF3D-1067-5A0428EBF8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21002" y="4833507"/>
            <a:ext cx="1976117" cy="1549797"/>
          </a:xfrm>
          <a:prstGeom prst="rect">
            <a:avLst/>
          </a:prstGeom>
        </p:spPr>
      </p:pic>
      <p:sp>
        <p:nvSpPr>
          <p:cNvPr id="20" name="箭头: 下 19">
            <a:extLst>
              <a:ext uri="{FF2B5EF4-FFF2-40B4-BE49-F238E27FC236}">
                <a16:creationId xmlns:a16="http://schemas.microsoft.com/office/drawing/2014/main" id="{7546D642-786A-C444-C965-2E6BB07E3C2A}"/>
              </a:ext>
            </a:extLst>
          </p:cNvPr>
          <p:cNvSpPr/>
          <p:nvPr/>
        </p:nvSpPr>
        <p:spPr>
          <a:xfrm>
            <a:off x="10135404" y="4109987"/>
            <a:ext cx="394635" cy="5967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思源黑体 CN VF" panose="020B0200000000000000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3B5DC20-41BF-578B-A32C-447C9F7E5F7C}"/>
              </a:ext>
            </a:extLst>
          </p:cNvPr>
          <p:cNvSpPr txBox="1"/>
          <p:nvPr/>
        </p:nvSpPr>
        <p:spPr>
          <a:xfrm>
            <a:off x="6910939" y="1520792"/>
            <a:ext cx="4360244" cy="37895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dirty="0"/>
              <a:t>参考方案将上架立创商城，欢迎大家品鉴</a:t>
            </a:r>
          </a:p>
        </p:txBody>
      </p:sp>
    </p:spTree>
    <p:extLst>
      <p:ext uri="{BB962C8B-B14F-4D97-AF65-F5344CB8AC3E}">
        <p14:creationId xmlns:p14="http://schemas.microsoft.com/office/powerpoint/2010/main" val="220102599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C8BEBCCD-0B40-947F-605D-90A4A2FD9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DEA3604-400A-5750-835A-C9CE238447E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83679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0F1A960C-969B-3F2A-C9F4-CACDB5850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DF82579-41E7-BC4B-140C-9EF9CEEFB6B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2641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294</Words>
  <Application>Microsoft Office PowerPoint</Application>
  <PresentationFormat>宽屏</PresentationFormat>
  <Paragraphs>40</Paragraphs>
  <Slides>49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49</vt:i4>
      </vt:variant>
    </vt:vector>
  </HeadingPairs>
  <TitlesOfParts>
    <vt:vector size="54" baseType="lpstr">
      <vt:lpstr>等线</vt:lpstr>
      <vt:lpstr>等线 Light</vt:lpstr>
      <vt:lpstr>Arial</vt:lpstr>
      <vt:lpstr>Times New Roman</vt:lpstr>
      <vt:lpstr>Office 主题​​</vt:lpstr>
      <vt:lpstr>PowerPoint 演示文稿</vt:lpstr>
      <vt:lpstr>PowerPoint 演示文稿</vt:lpstr>
      <vt:lpstr>HC32F334产品简介</vt:lpstr>
      <vt:lpstr>HC32F334主要产品特性与应用优势(1/2)</vt:lpstr>
      <vt:lpstr>HC32F334主要产品特性与应用优势(2/2)</vt:lpstr>
      <vt:lpstr>HC32F334产品简介系统运行性能提升示例</vt:lpstr>
      <vt:lpstr>高精度PWM模块主要功能</vt:lpstr>
      <vt:lpstr>高精度PWM系统框图</vt:lpstr>
      <vt:lpstr>PowerPoint 演示文稿</vt:lpstr>
      <vt:lpstr>动作输出-灵活控制PWM输出波形</vt:lpstr>
      <vt:lpstr>PowerPoint 演示文稿</vt:lpstr>
      <vt:lpstr>延迟空闲-保证PWM的完整性</vt:lpstr>
      <vt:lpstr>PowerPoint 演示文稿</vt:lpstr>
      <vt:lpstr>PowerPoint 演示文稿</vt:lpstr>
      <vt:lpstr>丰富的普通PWM外设</vt:lpstr>
      <vt:lpstr>可编程逻辑阵列PLA-自定义逻辑运算</vt:lpstr>
      <vt:lpstr>DMA-连锁传输：实现一次请求传输多个数据块</vt:lpstr>
      <vt:lpstr>所有GPIO 支持5V-tolerant IO</vt:lpstr>
      <vt:lpstr>PowerPoint 演示文稿</vt:lpstr>
      <vt:lpstr>要点总结</vt:lpstr>
      <vt:lpstr>HC32F334系列产品选型表</vt:lpstr>
      <vt:lpstr>HC32F334与行业相应产品的相对定位</vt:lpstr>
      <vt:lpstr>PowerPoint 演示文稿</vt:lpstr>
      <vt:lpstr>HC32F334竞品对比(1/2)</vt:lpstr>
      <vt:lpstr>HC32F334竞品对比(2/2)</vt:lpstr>
      <vt:lpstr>获取更多信息——关注小华官网和公众号</vt:lpstr>
      <vt:lpstr>PowerPoint 演示文稿</vt:lpstr>
      <vt:lpstr>光伏微逆介绍</vt:lpstr>
      <vt:lpstr>常见微逆方案对比</vt:lpstr>
      <vt:lpstr>交错反激式微逆工作原理</vt:lpstr>
      <vt:lpstr>微逆方案与规格</vt:lpstr>
      <vt:lpstr>微逆系统框图和主要性能优势</vt:lpstr>
      <vt:lpstr>微逆系统框图和主要性能优势</vt:lpstr>
      <vt:lpstr>微逆控制方案介绍</vt:lpstr>
      <vt:lpstr>微逆关键实验波形</vt:lpstr>
      <vt:lpstr>两相交错全桥LLC+同步整流</vt:lpstr>
      <vt:lpstr>LLC系统框图和主要优势</vt:lpstr>
      <vt:lpstr>LLC控制方案介绍</vt:lpstr>
      <vt:lpstr>PowerPoint 演示文稿</vt:lpstr>
      <vt:lpstr>PowerPoint 演示文稿</vt:lpstr>
      <vt:lpstr>PowerPoint 演示文稿</vt:lpstr>
      <vt:lpstr>PowerPoint 演示文稿</vt:lpstr>
      <vt:lpstr>两相交错无桥图腾柱TCM_PFC参考设计</vt:lpstr>
      <vt:lpstr>系统框图和主要性能优势</vt:lpstr>
      <vt:lpstr>TCM_PFC控制方案介绍</vt:lpstr>
      <vt:lpstr>TPFC关键实验波形 </vt:lpstr>
      <vt:lpstr>获取更多信息——关注小华官网和立创商城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刘斌</dc:creator>
  <cp:lastModifiedBy>刘斌</cp:lastModifiedBy>
  <cp:revision>2</cp:revision>
  <dcterms:created xsi:type="dcterms:W3CDTF">2024-09-06T07:50:45Z</dcterms:created>
  <dcterms:modified xsi:type="dcterms:W3CDTF">2024-09-06T07:54:50Z</dcterms:modified>
</cp:coreProperties>
</file>